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99FF"/>
    <a:srgbClr val="FF7C8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4995" autoAdjust="0"/>
    <p:restoredTop sz="26667" autoAdjust="0"/>
  </p:normalViewPr>
  <p:slideViewPr>
    <p:cSldViewPr snapToGrid="0">
      <p:cViewPr varScale="1">
        <p:scale>
          <a:sx n="22" d="100"/>
          <a:sy n="22" d="100"/>
        </p:scale>
        <p:origin x="30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E8B4-5D5E-46D1-90AC-1189A2D6AFA9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C52B5-C877-4372-93EF-91DD57F93B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388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 –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Good afternoon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Welcome to this presentation on our project collaboration between the Ladybird Foundation and our student-run IT company, Code for a Cause. My name is Alison, and I am honoured to present the comprehensive work our dedicated team has put into developing an integrated software solution designed to enhance the operational capabilities of the Ladybird Foundation.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C52B5-C877-4372-93EF-91DD57F93B98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267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Meegan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Ladybird Foundation is dedicated to improving the lives of underprivileged individuals through its various initiatives. To support these efforts, our team at Code for a Cause has undertaken the development of a fully functional website and mobile application aimed at boosting the foundation's outreach, simplifying operations, and improving communication with stakeholders.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C52B5-C877-4372-93EF-91DD57F93B98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368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Mfundi </a:t>
            </a:r>
            <a:r>
              <a:rPr lang="en-ZA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Makhanya</a:t>
            </a: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**Scope and Objectives**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scope of our project includes creating an intuitive, user-friendly interface for both the website and mobile application. Our primary objectives are: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To create a system that enhances the Ladybird Foundation's outreach.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To facilitate efficient donation management.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To provide a seamless user experience for donors, beneficiaries, and administrators.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**Stakeholders**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stakeholders in this project include: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Donors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Beneficiaries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Volunteers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Ladybird Foundation Board Members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Administrative Staff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Community Partners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ZA" sz="1800" b="1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ZA" sz="18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Ryan Berriman: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**System Requirements**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software system is designed to meet the following key requirements: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Functional Requirements: These include features like real-time event tracking, donation management, and communication services.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Non-Functional Requirements: These cover performance, usability, reliability, security, scalability, and maintainability.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**Functional Requirements:**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2.Event Tracking: Real-time tracking of events organized by the foundation.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User Interface: A central dashboard for administrators to manage operations efficiently.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**Non-Functional Requirements:**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Performance: The platform must handle high volumes of traffic, especially during peak donation periods, and ensure quick processing times.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Usability: The interface must be user-friendly and accessible to individuals with varying degrees of technical expertise.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Reliability: The system should be available 24/7 with minimal downtime.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Security: We will implement industry-standard encryption and secure payment gateways to protect sensitive data.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Scalability: The system should be able to scale to accommodate growing user demand without compromising performance.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ZA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ZA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Meegan Pillay: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**Project Team**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team is organized as follows: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Project Leader: Alison Rees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 Responsible for overseeing the project and ensuring alignment with goals.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Project Vice and Website Frontend Developer: Ryan Berriman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 Assists the project leader and is responsible for designing the user interface of the website.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Website and Mobile Application Backend Developer: Mfundi </a:t>
            </a:r>
            <a:r>
              <a:rPr lang="en-ZA" sz="1800" kern="100" dirty="0" err="1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Makhanya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 Develops the backend functionality, including server setup and database management.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Mobile Application Frontend Developer: Meegan Pillay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- Responsible for designing the user interface of the mobile application.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Assumptions, Constraints, and Dependencies: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Assumptions: We assume that users will have basic technical skills and access to reliable internet connectivity.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Constraints: The project is constrained by budget and timeline limitations.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Dependencies: The success of the project depends on active community engagement and cooperation with local authorities.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C52B5-C877-4372-93EF-91DD57F93B98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843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Alison Rees: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**Technologies and Tools Used**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the website: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Development Tools: Visual Studio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-Database: SQL Database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Hosting and Services: Azure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Authentication: Identity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the mobile application: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Development Tools: Android Studio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Database and Authentication: Firebase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Version Control: Git is our version control system, ensuring that all code is managed and versioned effectively.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Management: Notion is our primary tool for project management and team collaboration. It helps us keep track of tasks, documentation, and overall project progress.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ZA" sz="1800" b="1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ZA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Meegan Pillay: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**DevOps Strategy**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DevOps strategy includes several key components: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1.Version Control: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All code is stored in Git repositories.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We use a clear branching strategy to manage feature development, bug fixes, and releases.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Continuous Integration and Continuous Deployment (CI/CD):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Automated build and deployment pipelines are set up using Azure DevOps.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Every change in code is tested and deployed automatically, ensuring quick and reliable updates.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Monitoring and Logging: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For the website, we use Azure Monitor and Application Insights.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For the mobile application, Firebase Analytics provides comprehensive monitoring.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Centralized logging is implemented using Azure Log Analytics.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ZA" sz="1800" b="1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ZA" sz="1800" b="1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Alison Rees: 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**Security and Compliance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Security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Azure Active Directory is used for authentication on the website.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Firebase Authentication is used for the mobile application.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Data encryption is applied both at rest and in transit.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Regular security and vulnerability assessments are conducted.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Collaboration and Project Management: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Notion facilitates task management, documentation, and team collaboration.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Comprehensive documentation is maintained in Notion and OneDrive.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Meegan Pillay: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**Backup and Disaster Recovery**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Backup Strategy: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Regular backups of databases and critical data are implemented.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Azure Backup is used for SQL databases and site content.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Firebase Backup is used for database data on the mobile application.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- A disaster recovery plan is developed and tested to ensure quick recovery from potential data loss or system failures.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C52B5-C877-4372-93EF-91DD57F93B98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86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Alison Rees: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**Live Demo of the Website**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 this point, I would like to invite our website developers, Ryan Berriman and Mfundi </a:t>
            </a:r>
            <a:r>
              <a:rPr lang="en-ZA" sz="1800" kern="100" dirty="0" err="1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Makhanya</a:t>
            </a:r>
            <a:r>
              <a:rPr lang="en-ZA" sz="1800" kern="100" dirty="0">
                <a:effectLst/>
                <a:highlight>
                  <a:srgbClr val="FF00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to give you a live demonstration of the website. They will walk you through the key features and functionalities that we have implemented.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Ryan Berriman: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**Website Frontend Demo**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Thank you. Hello, everyone. My name is Ryan Berriman, and I will be showing you the frontend of our website. Let's start with the homepage, which is designed to be clean, intuitive, and engaging. 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**Demonstrate the homepage, event page, about us and contact us page **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EXPLAIN THE PROCESS YOU ARE GOING THROUGH, AND WHAT MADE YOU DO CERTAIN THINGS ECT. 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design philosophy focuses on user-friendliness, ensuring that visitors can easily navigate the site and find the information they need. Now, I will pass it over to Mfundi, who will demonstrate the backend functionality.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br>
              <a:rPr lang="en-ZA" sz="1800" b="1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Mfundi </a:t>
            </a:r>
            <a:r>
              <a:rPr lang="en-ZA" sz="1800" b="1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Makhanya</a:t>
            </a: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48640" marR="54864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ZA" sz="1800" i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**Website Backend Demo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Thank you, Ryan. My name is Mfundi </a:t>
            </a:r>
            <a:r>
              <a:rPr lang="en-ZA" sz="1800" kern="100" dirty="0" err="1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Makhanya</a:t>
            </a: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I am responsible for the backend development. Our backend is built to be robust and scalable, handling all the data processing and storage needs efficiently.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**Demonstrate the admin dashboard, data management, and security features**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b="1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EXPLAIN THE PROCESS AS YOU ARE GOING THROUGH WHAT YOU DID ECT. 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ZA" sz="1800" kern="100" dirty="0">
                <a:effectLst/>
                <a:highlight>
                  <a:srgbClr val="00FFFF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you can see, the admin dashboard provides a comprehensive view of all activities, including, event tracking. Our system ensures that all data is securely stored and easily accessible to authorized personnel.</a:t>
            </a:r>
            <a:endParaRPr lang="en-Z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C52B5-C877-4372-93EF-91DD57F93B98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584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9247-0603-C93F-E581-7D850FDF0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DE766-77D6-A5E9-F969-A6A810C61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F7C80-5A2C-99FB-81CC-191EABFA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D243B-373E-DCF1-99F3-4BAB9724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F5F1F-779A-6464-5A17-82FD219F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15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D81B-1CB8-D775-EA6F-E77ACFA2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71CE4-4F89-B5BE-F751-DCBA1BB5C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32CAC-A238-AED5-CA2B-DEE01818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ED9E-F326-BDAB-7338-6F5358CF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D8DD4-5868-2326-DDAD-8784F74C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82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38DCE-376A-10C9-9B33-01AFE36D8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AF7C0-33AB-C769-48A3-EEA9192BB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4075-AFEF-91BD-1546-9CFC6CAD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D4AC-D9DF-0A4D-9E4A-56E35D67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39AD-2E67-5ADA-5B03-AEE7CD9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800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68CC-71E0-A11F-EE55-1A827E49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8E633-B35B-0C79-C819-24F4452C3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3B41-46FF-41F9-1C47-F142D8F1D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724F-B523-94E6-5AB7-6ACE4E2E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021C0-F894-79CC-775E-563E0E8D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064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4274-3593-3B83-2630-E0008BEF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C6CB1-660C-A631-2AA2-995D6AE0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7439D-8CAC-C1CF-4D87-C9367B7A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E549-F19B-FD0A-46C8-42FEB378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ECA2-4D37-18E6-02B5-F77CB797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063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7BAC-07AF-872B-CC54-6DEA5BBF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D98D2-58F6-FFA3-3BB4-8009AAF3C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666B7-C939-713F-EE8A-6E527DEEB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93E09-C331-7ADB-002E-04F4D19E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B382F-3B84-BC18-9E9E-E617FDF5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0E035-1A72-6247-DB16-72ACFDA5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348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1EE4-588A-3D15-8BCC-1EC7E90F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77CB-8AC2-F389-8E73-E1310E6AB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3CC74-9565-CCC9-7CCB-59E356E80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222DA5-4266-EA40-7A1B-8CC1AEFA4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26040-8004-EA9D-E42F-2614AE451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F914F-06D2-6D94-0105-69F43965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DC4B9-9AD7-4C3F-0D54-62AEDA2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86E94A-9286-F14D-4872-025EB731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768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6266-B89E-294C-FB7E-90A7A74F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86E92-ABE5-3EDC-D67E-51CF57B7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130C3-08CF-084F-69D1-62156736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F5F87-3BD7-6286-45D1-53A401C2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990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0A6D1-A33F-7BBF-3413-9D81B670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B1C8D-986C-8D02-8A71-549B4258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618F-8021-25C1-171C-3880F4F4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634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6862-D517-A4BD-8DD3-91E26320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0A63-556E-6594-8070-7FF7B170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C1BD4-CA6A-8E94-DD09-797371DCC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BC91F-C7F8-4D75-AD6F-50D6685E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519E8-3F88-EE65-4A96-EA9769BD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1986C-79BE-43C3-680C-6ACBE1FA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222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2B-636A-D420-51C9-042CF03E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90D7D5-B1D4-19EF-B9D9-B77755A8D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5E971-9387-1A03-2F8B-F29926053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4A790-1AB6-E342-33CF-4F0743B2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13EF0-6F48-7C09-BF67-6AF08025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811D1-A578-4AF9-C87F-BB390C96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642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0739A-38EC-839D-51CC-9CE6302E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DD046-8C87-8DC6-8581-75A8B9824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6946-728F-E0F5-5812-A625BF101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1E3023-A80A-4B13-863F-C117E333283E}" type="datetimeFigureOut">
              <a:rPr lang="en-ZA" smtClean="0"/>
              <a:t>2024/07/23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3D025-E039-12ED-1B50-D2F5CDCF9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E2114-6C2E-1FDF-0FAF-01495B146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BCF267-D5C7-46E8-839F-2DD4C8D201F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233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Blue abstract technology animation">
            <a:hlinkClick r:id="" action="ppaction://media"/>
            <a:extLst>
              <a:ext uri="{FF2B5EF4-FFF2-40B4-BE49-F238E27FC236}">
                <a16:creationId xmlns:a16="http://schemas.microsoft.com/office/drawing/2014/main" id="{4154E880-5065-B1F2-3ADA-31D3B9E4A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1664" y="-121534"/>
            <a:ext cx="5594430" cy="6979534"/>
          </a:xfrm>
          <a:prstGeom prst="rect">
            <a:avLst/>
          </a:prstGeom>
        </p:spPr>
      </p:pic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E7F40683-38E1-6A01-696F-1353DA924C86}"/>
              </a:ext>
            </a:extLst>
          </p:cNvPr>
          <p:cNvSpPr/>
          <p:nvPr/>
        </p:nvSpPr>
        <p:spPr>
          <a:xfrm>
            <a:off x="3181704" y="-315410"/>
            <a:ext cx="5814350" cy="7488820"/>
          </a:xfrm>
          <a:custGeom>
            <a:avLst/>
            <a:gdLst/>
            <a:ahLst/>
            <a:cxnLst/>
            <a:rect l="l" t="t" r="r" b="b"/>
            <a:pathLst>
              <a:path w="6096000" h="6991109">
                <a:moveTo>
                  <a:pt x="3216089" y="3223082"/>
                </a:moveTo>
                <a:lnTo>
                  <a:pt x="3259523" y="3223082"/>
                </a:lnTo>
                <a:cubicBezTo>
                  <a:pt x="3283907" y="3223082"/>
                  <a:pt x="3302830" y="3227527"/>
                  <a:pt x="3316292" y="3236417"/>
                </a:cubicBezTo>
                <a:cubicBezTo>
                  <a:pt x="3329754" y="3245307"/>
                  <a:pt x="3336485" y="3261436"/>
                  <a:pt x="3336485" y="3284804"/>
                </a:cubicBezTo>
                <a:cubicBezTo>
                  <a:pt x="3336485" y="3305124"/>
                  <a:pt x="3331151" y="3320237"/>
                  <a:pt x="3320483" y="3330143"/>
                </a:cubicBezTo>
                <a:cubicBezTo>
                  <a:pt x="3309815" y="3340049"/>
                  <a:pt x="3292543" y="3345002"/>
                  <a:pt x="3268667" y="3345002"/>
                </a:cubicBezTo>
                <a:lnTo>
                  <a:pt x="3216089" y="3345002"/>
                </a:lnTo>
                <a:close/>
                <a:moveTo>
                  <a:pt x="2704025" y="3051632"/>
                </a:moveTo>
                <a:lnTo>
                  <a:pt x="2705549" y="3051632"/>
                </a:lnTo>
                <a:lnTo>
                  <a:pt x="2755841" y="3205556"/>
                </a:lnTo>
                <a:lnTo>
                  <a:pt x="2652209" y="3205556"/>
                </a:lnTo>
                <a:close/>
                <a:moveTo>
                  <a:pt x="3216089" y="3015818"/>
                </a:moveTo>
                <a:lnTo>
                  <a:pt x="3256475" y="3015818"/>
                </a:lnTo>
                <a:cubicBezTo>
                  <a:pt x="3276795" y="3015818"/>
                  <a:pt x="3291781" y="3020136"/>
                  <a:pt x="3301433" y="3028772"/>
                </a:cubicBezTo>
                <a:cubicBezTo>
                  <a:pt x="3311085" y="3037408"/>
                  <a:pt x="3315911" y="3050616"/>
                  <a:pt x="3315911" y="3068396"/>
                </a:cubicBezTo>
                <a:cubicBezTo>
                  <a:pt x="3315911" y="3087192"/>
                  <a:pt x="3311339" y="3101035"/>
                  <a:pt x="3302195" y="3109925"/>
                </a:cubicBezTo>
                <a:cubicBezTo>
                  <a:pt x="3293051" y="3118815"/>
                  <a:pt x="3278065" y="3123260"/>
                  <a:pt x="3257237" y="3123260"/>
                </a:cubicBezTo>
                <a:lnTo>
                  <a:pt x="3216089" y="3123260"/>
                </a:lnTo>
                <a:close/>
                <a:moveTo>
                  <a:pt x="3502220" y="2914472"/>
                </a:moveTo>
                <a:lnTo>
                  <a:pt x="3502220" y="3000578"/>
                </a:lnTo>
                <a:lnTo>
                  <a:pt x="3518222" y="3000578"/>
                </a:lnTo>
                <a:cubicBezTo>
                  <a:pt x="3530922" y="3000578"/>
                  <a:pt x="3539812" y="3004642"/>
                  <a:pt x="3544892" y="3012770"/>
                </a:cubicBezTo>
                <a:cubicBezTo>
                  <a:pt x="3549972" y="3019882"/>
                  <a:pt x="3556830" y="3038932"/>
                  <a:pt x="3565466" y="3069920"/>
                </a:cubicBezTo>
                <a:lnTo>
                  <a:pt x="3665288" y="3447110"/>
                </a:lnTo>
                <a:lnTo>
                  <a:pt x="3809306" y="3447110"/>
                </a:lnTo>
                <a:lnTo>
                  <a:pt x="3878648" y="3149168"/>
                </a:lnTo>
                <a:lnTo>
                  <a:pt x="3880172" y="3149168"/>
                </a:lnTo>
                <a:lnTo>
                  <a:pt x="3945704" y="3447110"/>
                </a:lnTo>
                <a:lnTo>
                  <a:pt x="4086674" y="3447110"/>
                </a:lnTo>
                <a:lnTo>
                  <a:pt x="4203260" y="3049346"/>
                </a:lnTo>
                <a:cubicBezTo>
                  <a:pt x="4208848" y="3029534"/>
                  <a:pt x="4215198" y="3016453"/>
                  <a:pt x="4222310" y="3010104"/>
                </a:cubicBezTo>
                <a:cubicBezTo>
                  <a:pt x="4229422" y="3003753"/>
                  <a:pt x="4241360" y="3000578"/>
                  <a:pt x="4258124" y="3000578"/>
                </a:cubicBezTo>
                <a:lnTo>
                  <a:pt x="4258124" y="2914472"/>
                </a:lnTo>
                <a:lnTo>
                  <a:pt x="4047812" y="2914472"/>
                </a:lnTo>
                <a:lnTo>
                  <a:pt x="4047812" y="3000578"/>
                </a:lnTo>
                <a:lnTo>
                  <a:pt x="4060004" y="3000578"/>
                </a:lnTo>
                <a:cubicBezTo>
                  <a:pt x="4075244" y="3000578"/>
                  <a:pt x="4082864" y="3007182"/>
                  <a:pt x="4082864" y="3020390"/>
                </a:cubicBezTo>
                <a:cubicBezTo>
                  <a:pt x="4082864" y="3026487"/>
                  <a:pt x="4081975" y="3033217"/>
                  <a:pt x="4080197" y="3040583"/>
                </a:cubicBezTo>
                <a:cubicBezTo>
                  <a:pt x="4078419" y="3047949"/>
                  <a:pt x="4077276" y="3052902"/>
                  <a:pt x="4076768" y="3055442"/>
                </a:cubicBezTo>
                <a:lnTo>
                  <a:pt x="4032572" y="3242894"/>
                </a:lnTo>
                <a:lnTo>
                  <a:pt x="4031048" y="3242894"/>
                </a:lnTo>
                <a:lnTo>
                  <a:pt x="3964754" y="2914472"/>
                </a:lnTo>
                <a:lnTo>
                  <a:pt x="3822260" y="2914472"/>
                </a:lnTo>
                <a:lnTo>
                  <a:pt x="3748346" y="3242894"/>
                </a:lnTo>
                <a:lnTo>
                  <a:pt x="3746822" y="3242894"/>
                </a:lnTo>
                <a:lnTo>
                  <a:pt x="3706436" y="3034868"/>
                </a:lnTo>
                <a:cubicBezTo>
                  <a:pt x="3704912" y="3027248"/>
                  <a:pt x="3704150" y="3021914"/>
                  <a:pt x="3704150" y="3018866"/>
                </a:cubicBezTo>
                <a:cubicBezTo>
                  <a:pt x="3704150" y="3006674"/>
                  <a:pt x="3712532" y="3000578"/>
                  <a:pt x="3729296" y="3000578"/>
                </a:cubicBezTo>
                <a:lnTo>
                  <a:pt x="3743774" y="3000578"/>
                </a:lnTo>
                <a:lnTo>
                  <a:pt x="3743774" y="2914472"/>
                </a:lnTo>
                <a:close/>
                <a:moveTo>
                  <a:pt x="3021017" y="2914472"/>
                </a:moveTo>
                <a:lnTo>
                  <a:pt x="3021017" y="3000578"/>
                </a:lnTo>
                <a:lnTo>
                  <a:pt x="3032447" y="3000578"/>
                </a:lnTo>
                <a:cubicBezTo>
                  <a:pt x="3048195" y="3000578"/>
                  <a:pt x="3058736" y="3002356"/>
                  <a:pt x="3064070" y="3005912"/>
                </a:cubicBezTo>
                <a:cubicBezTo>
                  <a:pt x="3069404" y="3009468"/>
                  <a:pt x="3072071" y="3017089"/>
                  <a:pt x="3072071" y="3028772"/>
                </a:cubicBezTo>
                <a:lnTo>
                  <a:pt x="3072071" y="3330524"/>
                </a:lnTo>
                <a:cubicBezTo>
                  <a:pt x="3072071" y="3340176"/>
                  <a:pt x="3071055" y="3347034"/>
                  <a:pt x="3069023" y="3351098"/>
                </a:cubicBezTo>
                <a:cubicBezTo>
                  <a:pt x="3066991" y="3355162"/>
                  <a:pt x="3063308" y="3357829"/>
                  <a:pt x="3057974" y="3359099"/>
                </a:cubicBezTo>
                <a:cubicBezTo>
                  <a:pt x="3052640" y="3360369"/>
                  <a:pt x="3043623" y="3361004"/>
                  <a:pt x="3030923" y="3361004"/>
                </a:cubicBezTo>
                <a:lnTo>
                  <a:pt x="3021017" y="3361004"/>
                </a:lnTo>
                <a:lnTo>
                  <a:pt x="3021017" y="3447110"/>
                </a:lnTo>
                <a:lnTo>
                  <a:pt x="3327341" y="3447110"/>
                </a:lnTo>
                <a:cubicBezTo>
                  <a:pt x="3364933" y="3447110"/>
                  <a:pt x="3395921" y="3439998"/>
                  <a:pt x="3420305" y="3425774"/>
                </a:cubicBezTo>
                <a:cubicBezTo>
                  <a:pt x="3444689" y="3411551"/>
                  <a:pt x="3462469" y="3392754"/>
                  <a:pt x="3473645" y="3369386"/>
                </a:cubicBezTo>
                <a:cubicBezTo>
                  <a:pt x="3484821" y="3346018"/>
                  <a:pt x="3490409" y="3320618"/>
                  <a:pt x="3490409" y="3293186"/>
                </a:cubicBezTo>
                <a:cubicBezTo>
                  <a:pt x="3490409" y="3226638"/>
                  <a:pt x="3456627" y="3183712"/>
                  <a:pt x="3389063" y="3164408"/>
                </a:cubicBezTo>
                <a:cubicBezTo>
                  <a:pt x="3413447" y="3152216"/>
                  <a:pt x="3431354" y="3136214"/>
                  <a:pt x="3442784" y="3116402"/>
                </a:cubicBezTo>
                <a:cubicBezTo>
                  <a:pt x="3454214" y="3096590"/>
                  <a:pt x="3459929" y="3074238"/>
                  <a:pt x="3459929" y="3049346"/>
                </a:cubicBezTo>
                <a:cubicBezTo>
                  <a:pt x="3459929" y="3005150"/>
                  <a:pt x="3444943" y="2971622"/>
                  <a:pt x="3414971" y="2948762"/>
                </a:cubicBezTo>
                <a:cubicBezTo>
                  <a:pt x="3384999" y="2925902"/>
                  <a:pt x="3343851" y="2914472"/>
                  <a:pt x="3291527" y="2914472"/>
                </a:cubicBezTo>
                <a:close/>
                <a:moveTo>
                  <a:pt x="2640779" y="2908376"/>
                </a:moveTo>
                <a:lnTo>
                  <a:pt x="2499809" y="3316808"/>
                </a:lnTo>
                <a:cubicBezTo>
                  <a:pt x="2495237" y="3330524"/>
                  <a:pt x="2491173" y="3340176"/>
                  <a:pt x="2487617" y="3345764"/>
                </a:cubicBezTo>
                <a:cubicBezTo>
                  <a:pt x="2484061" y="3351352"/>
                  <a:pt x="2479489" y="3355289"/>
                  <a:pt x="2473901" y="3357575"/>
                </a:cubicBezTo>
                <a:cubicBezTo>
                  <a:pt x="2468313" y="3359861"/>
                  <a:pt x="2459931" y="3361004"/>
                  <a:pt x="2448755" y="3361004"/>
                </a:cubicBezTo>
                <a:lnTo>
                  <a:pt x="2444183" y="3361004"/>
                </a:lnTo>
                <a:lnTo>
                  <a:pt x="2444183" y="3447110"/>
                </a:lnTo>
                <a:lnTo>
                  <a:pt x="2656781" y="3447110"/>
                </a:lnTo>
                <a:lnTo>
                  <a:pt x="2656781" y="3361004"/>
                </a:lnTo>
                <a:cubicBezTo>
                  <a:pt x="2645097" y="3361004"/>
                  <a:pt x="2636334" y="3359734"/>
                  <a:pt x="2630492" y="3357194"/>
                </a:cubicBezTo>
                <a:cubicBezTo>
                  <a:pt x="2624650" y="3354654"/>
                  <a:pt x="2621729" y="3350336"/>
                  <a:pt x="2621729" y="3344240"/>
                </a:cubicBezTo>
                <a:cubicBezTo>
                  <a:pt x="2621729" y="3337636"/>
                  <a:pt x="2623380" y="3329762"/>
                  <a:pt x="2626682" y="3320618"/>
                </a:cubicBezTo>
                <a:cubicBezTo>
                  <a:pt x="2629984" y="3311474"/>
                  <a:pt x="2631889" y="3305886"/>
                  <a:pt x="2632397" y="3303854"/>
                </a:cubicBezTo>
                <a:lnTo>
                  <a:pt x="2774129" y="3303854"/>
                </a:lnTo>
                <a:cubicBezTo>
                  <a:pt x="2781749" y="3325190"/>
                  <a:pt x="2785559" y="3339415"/>
                  <a:pt x="2785559" y="3346526"/>
                </a:cubicBezTo>
                <a:cubicBezTo>
                  <a:pt x="2785559" y="3356178"/>
                  <a:pt x="2778193" y="3361004"/>
                  <a:pt x="2763461" y="3361004"/>
                </a:cubicBezTo>
                <a:lnTo>
                  <a:pt x="2745935" y="3361004"/>
                </a:lnTo>
                <a:lnTo>
                  <a:pt x="2745935" y="3447110"/>
                </a:lnTo>
                <a:lnTo>
                  <a:pt x="2987489" y="3447110"/>
                </a:lnTo>
                <a:lnTo>
                  <a:pt x="2987489" y="3361004"/>
                </a:lnTo>
                <a:lnTo>
                  <a:pt x="2976821" y="3361004"/>
                </a:lnTo>
                <a:cubicBezTo>
                  <a:pt x="2967677" y="3361004"/>
                  <a:pt x="2960438" y="3359353"/>
                  <a:pt x="2955104" y="3356051"/>
                </a:cubicBezTo>
                <a:cubicBezTo>
                  <a:pt x="2949770" y="3352749"/>
                  <a:pt x="2945071" y="3347034"/>
                  <a:pt x="2941007" y="3338906"/>
                </a:cubicBezTo>
                <a:cubicBezTo>
                  <a:pt x="2936943" y="3330778"/>
                  <a:pt x="2931863" y="3317570"/>
                  <a:pt x="2925767" y="3299282"/>
                </a:cubicBezTo>
                <a:lnTo>
                  <a:pt x="2794703" y="2908376"/>
                </a:lnTo>
                <a:close/>
                <a:moveTo>
                  <a:pt x="2206820" y="2896946"/>
                </a:moveTo>
                <a:cubicBezTo>
                  <a:pt x="2145352" y="2896946"/>
                  <a:pt x="2093917" y="2909773"/>
                  <a:pt x="2052515" y="2935427"/>
                </a:cubicBezTo>
                <a:cubicBezTo>
                  <a:pt x="2011113" y="2961081"/>
                  <a:pt x="1980379" y="2995371"/>
                  <a:pt x="1960313" y="3038297"/>
                </a:cubicBezTo>
                <a:cubicBezTo>
                  <a:pt x="1940247" y="3081223"/>
                  <a:pt x="1930214" y="3128848"/>
                  <a:pt x="1930214" y="3181172"/>
                </a:cubicBezTo>
                <a:cubicBezTo>
                  <a:pt x="1930214" y="3227400"/>
                  <a:pt x="1938342" y="3271723"/>
                  <a:pt x="1954598" y="3314141"/>
                </a:cubicBezTo>
                <a:cubicBezTo>
                  <a:pt x="1970854" y="3356559"/>
                  <a:pt x="1998667" y="3392119"/>
                  <a:pt x="2038037" y="3420821"/>
                </a:cubicBezTo>
                <a:cubicBezTo>
                  <a:pt x="2077407" y="3449523"/>
                  <a:pt x="2129604" y="3463874"/>
                  <a:pt x="2194628" y="3463874"/>
                </a:cubicBezTo>
                <a:cubicBezTo>
                  <a:pt x="2234252" y="3463874"/>
                  <a:pt x="2269685" y="3459429"/>
                  <a:pt x="2300927" y="3450539"/>
                </a:cubicBezTo>
                <a:cubicBezTo>
                  <a:pt x="2332169" y="3441649"/>
                  <a:pt x="2362522" y="3427298"/>
                  <a:pt x="2391986" y="3407487"/>
                </a:cubicBezTo>
                <a:lnTo>
                  <a:pt x="2391986" y="3288614"/>
                </a:lnTo>
                <a:cubicBezTo>
                  <a:pt x="2334582" y="3324174"/>
                  <a:pt x="2279718" y="3341954"/>
                  <a:pt x="2227394" y="3341954"/>
                </a:cubicBezTo>
                <a:cubicBezTo>
                  <a:pt x="2179134" y="3341954"/>
                  <a:pt x="2142558" y="3326968"/>
                  <a:pt x="2117666" y="3296996"/>
                </a:cubicBezTo>
                <a:cubicBezTo>
                  <a:pt x="2092774" y="3267024"/>
                  <a:pt x="2080328" y="3223082"/>
                  <a:pt x="2080328" y="3165170"/>
                </a:cubicBezTo>
                <a:cubicBezTo>
                  <a:pt x="2080328" y="3114370"/>
                  <a:pt x="2089726" y="3072587"/>
                  <a:pt x="2108522" y="3039821"/>
                </a:cubicBezTo>
                <a:cubicBezTo>
                  <a:pt x="2127318" y="3007055"/>
                  <a:pt x="2157290" y="2990672"/>
                  <a:pt x="2198438" y="2990672"/>
                </a:cubicBezTo>
                <a:cubicBezTo>
                  <a:pt x="2226378" y="2990672"/>
                  <a:pt x="2245301" y="2997657"/>
                  <a:pt x="2255207" y="3011627"/>
                </a:cubicBezTo>
                <a:cubicBezTo>
                  <a:pt x="2265113" y="3025597"/>
                  <a:pt x="2270066" y="3044012"/>
                  <a:pt x="2270066" y="3066872"/>
                </a:cubicBezTo>
                <a:lnTo>
                  <a:pt x="2270066" y="3112592"/>
                </a:lnTo>
                <a:lnTo>
                  <a:pt x="2395034" y="3112592"/>
                </a:lnTo>
                <a:lnTo>
                  <a:pt x="2395034" y="2938856"/>
                </a:lnTo>
                <a:cubicBezTo>
                  <a:pt x="2337122" y="2910916"/>
                  <a:pt x="2274384" y="2896946"/>
                  <a:pt x="2206820" y="2896946"/>
                </a:cubicBezTo>
                <a:close/>
                <a:moveTo>
                  <a:pt x="3550607" y="1267790"/>
                </a:moveTo>
                <a:lnTo>
                  <a:pt x="3554417" y="1267790"/>
                </a:lnTo>
                <a:lnTo>
                  <a:pt x="3680147" y="1652600"/>
                </a:lnTo>
                <a:lnTo>
                  <a:pt x="3421067" y="1652600"/>
                </a:lnTo>
                <a:close/>
                <a:moveTo>
                  <a:pt x="1956122" y="924890"/>
                </a:moveTo>
                <a:lnTo>
                  <a:pt x="1956122" y="1140155"/>
                </a:lnTo>
                <a:lnTo>
                  <a:pt x="1988507" y="1140155"/>
                </a:lnTo>
                <a:cubicBezTo>
                  <a:pt x="2026607" y="1140155"/>
                  <a:pt x="2052007" y="1145235"/>
                  <a:pt x="2064707" y="1155395"/>
                </a:cubicBezTo>
                <a:cubicBezTo>
                  <a:pt x="2077407" y="1165555"/>
                  <a:pt x="2083757" y="1187145"/>
                  <a:pt x="2083757" y="1220165"/>
                </a:cubicBezTo>
                <a:lnTo>
                  <a:pt x="2083757" y="1970735"/>
                </a:lnTo>
                <a:cubicBezTo>
                  <a:pt x="2083757" y="1998675"/>
                  <a:pt x="2078042" y="2017408"/>
                  <a:pt x="2066612" y="2026933"/>
                </a:cubicBezTo>
                <a:cubicBezTo>
                  <a:pt x="2055182" y="2036458"/>
                  <a:pt x="2029147" y="2041220"/>
                  <a:pt x="1988507" y="2041220"/>
                </a:cubicBezTo>
                <a:lnTo>
                  <a:pt x="1956122" y="2041220"/>
                </a:lnTo>
                <a:lnTo>
                  <a:pt x="1956122" y="2256485"/>
                </a:lnTo>
                <a:lnTo>
                  <a:pt x="2605727" y="2256485"/>
                </a:lnTo>
                <a:lnTo>
                  <a:pt x="2605727" y="2041220"/>
                </a:lnTo>
                <a:lnTo>
                  <a:pt x="2554292" y="2041220"/>
                </a:lnTo>
                <a:cubicBezTo>
                  <a:pt x="2512382" y="2041220"/>
                  <a:pt x="2485077" y="2036458"/>
                  <a:pt x="2472377" y="2026933"/>
                </a:cubicBezTo>
                <a:cubicBezTo>
                  <a:pt x="2459677" y="2017408"/>
                  <a:pt x="2453327" y="1998675"/>
                  <a:pt x="2453327" y="1970735"/>
                </a:cubicBezTo>
                <a:lnTo>
                  <a:pt x="2453327" y="1707845"/>
                </a:lnTo>
                <a:lnTo>
                  <a:pt x="2820992" y="1707845"/>
                </a:lnTo>
                <a:lnTo>
                  <a:pt x="2820992" y="1439240"/>
                </a:lnTo>
                <a:lnTo>
                  <a:pt x="2453327" y="1439240"/>
                </a:lnTo>
                <a:lnTo>
                  <a:pt x="2453327" y="1185875"/>
                </a:lnTo>
                <a:lnTo>
                  <a:pt x="2664782" y="1185875"/>
                </a:lnTo>
                <a:cubicBezTo>
                  <a:pt x="2696532" y="1185875"/>
                  <a:pt x="2716852" y="1191908"/>
                  <a:pt x="2725742" y="1203973"/>
                </a:cubicBezTo>
                <a:cubicBezTo>
                  <a:pt x="2734632" y="1216038"/>
                  <a:pt x="2739077" y="1237310"/>
                  <a:pt x="2739077" y="1267790"/>
                </a:cubicBezTo>
                <a:lnTo>
                  <a:pt x="2739077" y="1323035"/>
                </a:lnTo>
                <a:lnTo>
                  <a:pt x="3013397" y="1323035"/>
                </a:lnTo>
                <a:lnTo>
                  <a:pt x="3013397" y="924890"/>
                </a:lnTo>
                <a:close/>
                <a:moveTo>
                  <a:pt x="3392492" y="909650"/>
                </a:moveTo>
                <a:lnTo>
                  <a:pt x="3040067" y="1930730"/>
                </a:lnTo>
                <a:cubicBezTo>
                  <a:pt x="3028637" y="1965020"/>
                  <a:pt x="3018477" y="1989150"/>
                  <a:pt x="3009587" y="2003120"/>
                </a:cubicBezTo>
                <a:cubicBezTo>
                  <a:pt x="3000697" y="2017090"/>
                  <a:pt x="2989267" y="2026933"/>
                  <a:pt x="2975297" y="2032648"/>
                </a:cubicBezTo>
                <a:cubicBezTo>
                  <a:pt x="2961327" y="2038363"/>
                  <a:pt x="2940372" y="2041220"/>
                  <a:pt x="2912432" y="2041220"/>
                </a:cubicBezTo>
                <a:lnTo>
                  <a:pt x="2901002" y="2041220"/>
                </a:lnTo>
                <a:lnTo>
                  <a:pt x="2901002" y="2256485"/>
                </a:lnTo>
                <a:lnTo>
                  <a:pt x="3432497" y="2256485"/>
                </a:lnTo>
                <a:lnTo>
                  <a:pt x="3432497" y="2041220"/>
                </a:lnTo>
                <a:cubicBezTo>
                  <a:pt x="3403287" y="2041220"/>
                  <a:pt x="3381380" y="2038045"/>
                  <a:pt x="3366774" y="2031695"/>
                </a:cubicBezTo>
                <a:cubicBezTo>
                  <a:pt x="3352170" y="2025345"/>
                  <a:pt x="3344867" y="2014550"/>
                  <a:pt x="3344867" y="1999310"/>
                </a:cubicBezTo>
                <a:cubicBezTo>
                  <a:pt x="3344867" y="1982800"/>
                  <a:pt x="3348994" y="1963115"/>
                  <a:pt x="3357250" y="1940255"/>
                </a:cubicBezTo>
                <a:cubicBezTo>
                  <a:pt x="3365504" y="1917395"/>
                  <a:pt x="3370267" y="1903425"/>
                  <a:pt x="3371537" y="1898345"/>
                </a:cubicBezTo>
                <a:lnTo>
                  <a:pt x="3725867" y="1898345"/>
                </a:lnTo>
                <a:cubicBezTo>
                  <a:pt x="3744917" y="1951685"/>
                  <a:pt x="3754442" y="1987245"/>
                  <a:pt x="3754442" y="2005025"/>
                </a:cubicBezTo>
                <a:cubicBezTo>
                  <a:pt x="3754442" y="2029155"/>
                  <a:pt x="3736027" y="2041220"/>
                  <a:pt x="3699197" y="2041220"/>
                </a:cubicBezTo>
                <a:lnTo>
                  <a:pt x="3655382" y="2041220"/>
                </a:lnTo>
                <a:lnTo>
                  <a:pt x="3655382" y="2256485"/>
                </a:lnTo>
                <a:lnTo>
                  <a:pt x="4259267" y="2256485"/>
                </a:lnTo>
                <a:lnTo>
                  <a:pt x="4259267" y="2041220"/>
                </a:lnTo>
                <a:lnTo>
                  <a:pt x="4232597" y="2041220"/>
                </a:lnTo>
                <a:cubicBezTo>
                  <a:pt x="4209737" y="2041220"/>
                  <a:pt x="4191640" y="2037093"/>
                  <a:pt x="4178305" y="2028838"/>
                </a:cubicBezTo>
                <a:cubicBezTo>
                  <a:pt x="4164970" y="2020583"/>
                  <a:pt x="4153222" y="2006295"/>
                  <a:pt x="4143062" y="1985975"/>
                </a:cubicBezTo>
                <a:cubicBezTo>
                  <a:pt x="4132902" y="1965655"/>
                  <a:pt x="4120202" y="1932635"/>
                  <a:pt x="4104962" y="1886915"/>
                </a:cubicBezTo>
                <a:lnTo>
                  <a:pt x="3777302" y="909650"/>
                </a:lnTo>
                <a:close/>
                <a:moveTo>
                  <a:pt x="4998407" y="881075"/>
                </a:moveTo>
                <a:cubicBezTo>
                  <a:pt x="4844737" y="881075"/>
                  <a:pt x="4716150" y="913143"/>
                  <a:pt x="4612644" y="977278"/>
                </a:cubicBezTo>
                <a:cubicBezTo>
                  <a:pt x="4509140" y="1041413"/>
                  <a:pt x="4432304" y="1127138"/>
                  <a:pt x="4382140" y="1234453"/>
                </a:cubicBezTo>
                <a:cubicBezTo>
                  <a:pt x="4331974" y="1341768"/>
                  <a:pt x="4306892" y="1460830"/>
                  <a:pt x="4306892" y="1591640"/>
                </a:cubicBezTo>
                <a:cubicBezTo>
                  <a:pt x="4306892" y="1707210"/>
                  <a:pt x="4327212" y="1818018"/>
                  <a:pt x="4367852" y="1924063"/>
                </a:cubicBezTo>
                <a:cubicBezTo>
                  <a:pt x="4408492" y="2030108"/>
                  <a:pt x="4478024" y="2119008"/>
                  <a:pt x="4576450" y="2190763"/>
                </a:cubicBezTo>
                <a:cubicBezTo>
                  <a:pt x="4674874" y="2262518"/>
                  <a:pt x="4805368" y="2298395"/>
                  <a:pt x="4967927" y="2298395"/>
                </a:cubicBezTo>
                <a:cubicBezTo>
                  <a:pt x="5066987" y="2298395"/>
                  <a:pt x="5155570" y="2287283"/>
                  <a:pt x="5233674" y="2265058"/>
                </a:cubicBezTo>
                <a:cubicBezTo>
                  <a:pt x="5311780" y="2242833"/>
                  <a:pt x="5387662" y="2206955"/>
                  <a:pt x="5461322" y="2157425"/>
                </a:cubicBezTo>
                <a:lnTo>
                  <a:pt x="5461322" y="1860245"/>
                </a:lnTo>
                <a:cubicBezTo>
                  <a:pt x="5317812" y="1949145"/>
                  <a:pt x="5180652" y="1993595"/>
                  <a:pt x="5049842" y="1993595"/>
                </a:cubicBezTo>
                <a:cubicBezTo>
                  <a:pt x="4929192" y="1993595"/>
                  <a:pt x="4837752" y="1956130"/>
                  <a:pt x="4775522" y="1881200"/>
                </a:cubicBezTo>
                <a:cubicBezTo>
                  <a:pt x="4713292" y="1806270"/>
                  <a:pt x="4682177" y="1696415"/>
                  <a:pt x="4682177" y="1551635"/>
                </a:cubicBezTo>
                <a:cubicBezTo>
                  <a:pt x="4682177" y="1424635"/>
                  <a:pt x="4705672" y="1320178"/>
                  <a:pt x="4752662" y="1238263"/>
                </a:cubicBezTo>
                <a:cubicBezTo>
                  <a:pt x="4799652" y="1156348"/>
                  <a:pt x="4874582" y="1115390"/>
                  <a:pt x="4977452" y="1115390"/>
                </a:cubicBezTo>
                <a:cubicBezTo>
                  <a:pt x="5047302" y="1115390"/>
                  <a:pt x="5094610" y="1132853"/>
                  <a:pt x="5119374" y="1167778"/>
                </a:cubicBezTo>
                <a:cubicBezTo>
                  <a:pt x="5144140" y="1202703"/>
                  <a:pt x="5156522" y="1248740"/>
                  <a:pt x="5156522" y="1305890"/>
                </a:cubicBezTo>
                <a:lnTo>
                  <a:pt x="5156522" y="1420190"/>
                </a:lnTo>
                <a:lnTo>
                  <a:pt x="5468942" y="1420190"/>
                </a:lnTo>
                <a:lnTo>
                  <a:pt x="5468942" y="985850"/>
                </a:lnTo>
                <a:cubicBezTo>
                  <a:pt x="5324162" y="916000"/>
                  <a:pt x="5167318" y="881075"/>
                  <a:pt x="4998407" y="881075"/>
                </a:cubicBezTo>
                <a:close/>
                <a:moveTo>
                  <a:pt x="1302707" y="881075"/>
                </a:moveTo>
                <a:cubicBezTo>
                  <a:pt x="1149037" y="881075"/>
                  <a:pt x="1020450" y="913143"/>
                  <a:pt x="916945" y="977278"/>
                </a:cubicBezTo>
                <a:cubicBezTo>
                  <a:pt x="813440" y="1041413"/>
                  <a:pt x="736605" y="1127138"/>
                  <a:pt x="686440" y="1234453"/>
                </a:cubicBezTo>
                <a:cubicBezTo>
                  <a:pt x="636275" y="1341768"/>
                  <a:pt x="611192" y="1460830"/>
                  <a:pt x="611192" y="1591640"/>
                </a:cubicBezTo>
                <a:cubicBezTo>
                  <a:pt x="611192" y="1707210"/>
                  <a:pt x="631512" y="1818018"/>
                  <a:pt x="672152" y="1924063"/>
                </a:cubicBezTo>
                <a:cubicBezTo>
                  <a:pt x="712792" y="2030108"/>
                  <a:pt x="782325" y="2119008"/>
                  <a:pt x="880750" y="2190763"/>
                </a:cubicBezTo>
                <a:cubicBezTo>
                  <a:pt x="979175" y="2262518"/>
                  <a:pt x="1109667" y="2298395"/>
                  <a:pt x="1272227" y="2298395"/>
                </a:cubicBezTo>
                <a:cubicBezTo>
                  <a:pt x="1371287" y="2298395"/>
                  <a:pt x="1459870" y="2287283"/>
                  <a:pt x="1537975" y="2265058"/>
                </a:cubicBezTo>
                <a:cubicBezTo>
                  <a:pt x="1616080" y="2242833"/>
                  <a:pt x="1691962" y="2206955"/>
                  <a:pt x="1765622" y="2157425"/>
                </a:cubicBezTo>
                <a:lnTo>
                  <a:pt x="1765622" y="1860245"/>
                </a:lnTo>
                <a:cubicBezTo>
                  <a:pt x="1622112" y="1949145"/>
                  <a:pt x="1484952" y="1993595"/>
                  <a:pt x="1354142" y="1993595"/>
                </a:cubicBezTo>
                <a:cubicBezTo>
                  <a:pt x="1233492" y="1993595"/>
                  <a:pt x="1142052" y="1956130"/>
                  <a:pt x="1079822" y="1881200"/>
                </a:cubicBezTo>
                <a:cubicBezTo>
                  <a:pt x="1017592" y="1806270"/>
                  <a:pt x="986477" y="1696415"/>
                  <a:pt x="986477" y="1551635"/>
                </a:cubicBezTo>
                <a:cubicBezTo>
                  <a:pt x="986477" y="1424635"/>
                  <a:pt x="1009972" y="1320178"/>
                  <a:pt x="1056962" y="1238263"/>
                </a:cubicBezTo>
                <a:cubicBezTo>
                  <a:pt x="1103952" y="1156348"/>
                  <a:pt x="1178882" y="1115390"/>
                  <a:pt x="1281752" y="1115390"/>
                </a:cubicBezTo>
                <a:cubicBezTo>
                  <a:pt x="1351602" y="1115390"/>
                  <a:pt x="1398910" y="1132853"/>
                  <a:pt x="1423675" y="1167778"/>
                </a:cubicBezTo>
                <a:cubicBezTo>
                  <a:pt x="1448440" y="1202703"/>
                  <a:pt x="1460822" y="1248740"/>
                  <a:pt x="1460822" y="1305890"/>
                </a:cubicBezTo>
                <a:lnTo>
                  <a:pt x="1460822" y="1420190"/>
                </a:lnTo>
                <a:lnTo>
                  <a:pt x="1773242" y="1420190"/>
                </a:lnTo>
                <a:lnTo>
                  <a:pt x="1773242" y="985850"/>
                </a:lnTo>
                <a:cubicBezTo>
                  <a:pt x="1628462" y="916000"/>
                  <a:pt x="1471617" y="881075"/>
                  <a:pt x="1302707" y="881075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991109"/>
                </a:lnTo>
                <a:lnTo>
                  <a:pt x="0" y="6991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pic>
        <p:nvPicPr>
          <p:cNvPr id="19" name="Picture 18" descr="A logo with a globe and text&#10;&#10;Description automatically generated">
            <a:extLst>
              <a:ext uri="{FF2B5EF4-FFF2-40B4-BE49-F238E27FC236}">
                <a16:creationId xmlns:a16="http://schemas.microsoft.com/office/drawing/2014/main" id="{464E87E4-3FBE-6817-62FC-2785295EF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98" y="3533868"/>
            <a:ext cx="3138641" cy="27974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14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B7C76F4-7B03-F982-871F-3A65D79FB7F7}"/>
              </a:ext>
            </a:extLst>
          </p:cNvPr>
          <p:cNvGrpSpPr/>
          <p:nvPr/>
        </p:nvGrpSpPr>
        <p:grpSpPr>
          <a:xfrm>
            <a:off x="-197398" y="-15020"/>
            <a:ext cx="3458324" cy="6858000"/>
            <a:chOff x="9190889" y="0"/>
            <a:chExt cx="3458324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063398-CD70-7201-B98A-E0E21CC68997}"/>
                </a:ext>
              </a:extLst>
            </p:cNvPr>
            <p:cNvSpPr/>
            <p:nvPr/>
          </p:nvSpPr>
          <p:spPr>
            <a:xfrm>
              <a:off x="9190889" y="0"/>
              <a:ext cx="3001111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E2DE0A-9210-C052-781C-543F1031060E}"/>
                </a:ext>
              </a:extLst>
            </p:cNvPr>
            <p:cNvSpPr txBox="1"/>
            <p:nvPr/>
          </p:nvSpPr>
          <p:spPr>
            <a:xfrm>
              <a:off x="9478104" y="435974"/>
              <a:ext cx="248529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Meegan Pillay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406E56-FFE2-3564-2A92-2CA5F85F4FBD}"/>
                </a:ext>
              </a:extLst>
            </p:cNvPr>
            <p:cNvSpPr txBox="1"/>
            <p:nvPr/>
          </p:nvSpPr>
          <p:spPr>
            <a:xfrm>
              <a:off x="9648102" y="2411252"/>
              <a:ext cx="3001111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Mobile App Frontend</a:t>
              </a:r>
            </a:p>
            <a:p>
              <a:pPr algn="just"/>
              <a:endParaRPr lang="en-ZA" sz="28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0580B6C-5F7B-C714-69A4-9C2B6E9B5D87}"/>
                </a:ext>
              </a:extLst>
            </p:cNvPr>
            <p:cNvSpPr/>
            <p:nvPr/>
          </p:nvSpPr>
          <p:spPr>
            <a:xfrm rot="5400000">
              <a:off x="11767317" y="883247"/>
              <a:ext cx="1166365" cy="316999"/>
            </a:xfrm>
            <a:prstGeom prst="triangl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8E91A4-5C43-B201-578F-7021D8509C9F}"/>
              </a:ext>
            </a:extLst>
          </p:cNvPr>
          <p:cNvGrpSpPr/>
          <p:nvPr/>
        </p:nvGrpSpPr>
        <p:grpSpPr>
          <a:xfrm>
            <a:off x="-609562" y="-15020"/>
            <a:ext cx="3571774" cy="6888040"/>
            <a:chOff x="6017716" y="5565"/>
            <a:chExt cx="3571774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A584FF-16CB-466D-CA7A-E5935B1B2976}"/>
                </a:ext>
              </a:extLst>
            </p:cNvPr>
            <p:cNvSpPr/>
            <p:nvPr/>
          </p:nvSpPr>
          <p:spPr>
            <a:xfrm>
              <a:off x="6017716" y="5565"/>
              <a:ext cx="321212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66EB3-8FCE-6D11-A9FD-62F1697A415A}"/>
                </a:ext>
              </a:extLst>
            </p:cNvPr>
            <p:cNvSpPr txBox="1"/>
            <p:nvPr/>
          </p:nvSpPr>
          <p:spPr>
            <a:xfrm>
              <a:off x="6588379" y="2446274"/>
              <a:ext cx="3001111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Website Backend</a:t>
              </a:r>
            </a:p>
            <a:p>
              <a:endParaRPr lang="en-ZA" sz="32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Mobile App Backend</a:t>
              </a:r>
            </a:p>
            <a:p>
              <a:pPr algn="just"/>
              <a:endParaRPr lang="en-ZA" sz="28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695B6682-1B91-0731-1A47-C4DACEB2D838}"/>
                </a:ext>
              </a:extLst>
            </p:cNvPr>
            <p:cNvSpPr/>
            <p:nvPr/>
          </p:nvSpPr>
          <p:spPr>
            <a:xfrm rot="5400000">
              <a:off x="8754631" y="807740"/>
              <a:ext cx="1166365" cy="316999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3CCBEC-05A2-9D3C-F11B-CDAC5F4E25FC}"/>
              </a:ext>
            </a:extLst>
          </p:cNvPr>
          <p:cNvGrpSpPr/>
          <p:nvPr/>
        </p:nvGrpSpPr>
        <p:grpSpPr>
          <a:xfrm>
            <a:off x="-804754" y="0"/>
            <a:ext cx="3367684" cy="6858000"/>
            <a:chOff x="2942497" y="0"/>
            <a:chExt cx="336768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C911CC-B242-3192-A1BA-48F1D15585BD}"/>
                </a:ext>
              </a:extLst>
            </p:cNvPr>
            <p:cNvSpPr/>
            <p:nvPr/>
          </p:nvSpPr>
          <p:spPr>
            <a:xfrm>
              <a:off x="3012686" y="0"/>
              <a:ext cx="3001111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24125A-3EBE-6FDC-A602-B29008742CED}"/>
                </a:ext>
              </a:extLst>
            </p:cNvPr>
            <p:cNvSpPr txBox="1"/>
            <p:nvPr/>
          </p:nvSpPr>
          <p:spPr>
            <a:xfrm>
              <a:off x="2942497" y="390274"/>
              <a:ext cx="309488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Ryan Berriman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BD9E528-F9D1-6665-8E56-B7B6002BD49B}"/>
                </a:ext>
              </a:extLst>
            </p:cNvPr>
            <p:cNvSpPr/>
            <p:nvPr/>
          </p:nvSpPr>
          <p:spPr>
            <a:xfrm rot="5400000">
              <a:off x="5568499" y="729306"/>
              <a:ext cx="1166365" cy="316999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51B8B4-9810-1246-7701-4826DEDFABD1}"/>
                </a:ext>
              </a:extLst>
            </p:cNvPr>
            <p:cNvSpPr txBox="1"/>
            <p:nvPr/>
          </p:nvSpPr>
          <p:spPr>
            <a:xfrm>
              <a:off x="3247282" y="2426823"/>
              <a:ext cx="3001111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Team Vice</a:t>
              </a:r>
            </a:p>
            <a:p>
              <a:pPr algn="just"/>
              <a:endParaRPr lang="en-ZA" sz="32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Website Frontend</a:t>
              </a:r>
            </a:p>
            <a:p>
              <a:endParaRPr lang="en-ZA" sz="32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just"/>
              <a:endParaRPr lang="en-ZA" sz="28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5C7326-F94D-0C80-C88C-3297803B043E}"/>
              </a:ext>
            </a:extLst>
          </p:cNvPr>
          <p:cNvGrpSpPr/>
          <p:nvPr/>
        </p:nvGrpSpPr>
        <p:grpSpPr>
          <a:xfrm>
            <a:off x="-993411" y="0"/>
            <a:ext cx="3276365" cy="6858000"/>
            <a:chOff x="12008" y="-10521"/>
            <a:chExt cx="3276365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356971-6B27-186F-2194-182C9AAB0CEA}"/>
                </a:ext>
              </a:extLst>
            </p:cNvPr>
            <p:cNvSpPr/>
            <p:nvPr/>
          </p:nvSpPr>
          <p:spPr>
            <a:xfrm>
              <a:off x="12008" y="-10521"/>
              <a:ext cx="3001111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313AC6B-82FF-0C25-29A7-6948E2184BD2}"/>
                </a:ext>
              </a:extLst>
            </p:cNvPr>
            <p:cNvSpPr/>
            <p:nvPr/>
          </p:nvSpPr>
          <p:spPr>
            <a:xfrm rot="5400000">
              <a:off x="2546691" y="665398"/>
              <a:ext cx="1166365" cy="316999"/>
            </a:xfrm>
            <a:prstGeom prst="triangl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A501F01-70CF-B761-7B90-AFE4A97906D0}"/>
              </a:ext>
            </a:extLst>
          </p:cNvPr>
          <p:cNvSpPr txBox="1"/>
          <p:nvPr/>
        </p:nvSpPr>
        <p:spPr>
          <a:xfrm>
            <a:off x="3715473" y="1626973"/>
            <a:ext cx="73614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8000" dirty="0">
                <a:solidFill>
                  <a:schemeClr val="tx2">
                    <a:lumMod val="90000"/>
                    <a:lumOff val="1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5863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9063398-CD70-7201-B98A-E0E21CC68997}"/>
              </a:ext>
            </a:extLst>
          </p:cNvPr>
          <p:cNvSpPr/>
          <p:nvPr/>
        </p:nvSpPr>
        <p:spPr>
          <a:xfrm>
            <a:off x="9190889" y="0"/>
            <a:ext cx="3001111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E2DE0A-9210-C052-781C-543F1031060E}"/>
              </a:ext>
            </a:extLst>
          </p:cNvPr>
          <p:cNvSpPr txBox="1"/>
          <p:nvPr/>
        </p:nvSpPr>
        <p:spPr>
          <a:xfrm>
            <a:off x="9478104" y="435974"/>
            <a:ext cx="2485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Assumptions, Constraints and Dependencies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C8E91A4-5C43-B201-578F-7021D8509C9F}"/>
              </a:ext>
            </a:extLst>
          </p:cNvPr>
          <p:cNvGrpSpPr/>
          <p:nvPr/>
        </p:nvGrpSpPr>
        <p:grpSpPr>
          <a:xfrm>
            <a:off x="6017716" y="5565"/>
            <a:ext cx="3478597" cy="6858000"/>
            <a:chOff x="6017716" y="5565"/>
            <a:chExt cx="3478597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A584FF-16CB-466D-CA7A-E5935B1B2976}"/>
                </a:ext>
              </a:extLst>
            </p:cNvPr>
            <p:cNvSpPr/>
            <p:nvPr/>
          </p:nvSpPr>
          <p:spPr>
            <a:xfrm>
              <a:off x="6017716" y="5565"/>
              <a:ext cx="3212124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0922E-73D4-9A4D-196A-2C5C18C0E9AF}"/>
                </a:ext>
              </a:extLst>
            </p:cNvPr>
            <p:cNvSpPr txBox="1"/>
            <p:nvPr/>
          </p:nvSpPr>
          <p:spPr>
            <a:xfrm>
              <a:off x="6166627" y="444610"/>
              <a:ext cx="300111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Project Team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66EB3-8FCE-6D11-A9FD-62F1697A415A}"/>
                </a:ext>
              </a:extLst>
            </p:cNvPr>
            <p:cNvSpPr txBox="1"/>
            <p:nvPr/>
          </p:nvSpPr>
          <p:spPr>
            <a:xfrm>
              <a:off x="6249811" y="1922061"/>
              <a:ext cx="3001111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Project leader and head of documentation – Alison Rees</a:t>
              </a:r>
            </a:p>
            <a:p>
              <a:endParaRPr lang="en-ZA" sz="20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Project Vice and website frontend developer – Ryan Berriman 	</a:t>
              </a:r>
            </a:p>
            <a:p>
              <a:endParaRPr lang="en-ZA" sz="20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Website and mobile backend developer – Mfundi </a:t>
              </a:r>
              <a:r>
                <a:rPr lang="en-ZA" sz="2000" dirty="0" err="1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Makhanya</a:t>
              </a:r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  <a:p>
              <a:endParaRPr lang="en-ZA" sz="20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Mobile backend developer – Meegan Pillay </a:t>
              </a: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695B6682-1B91-0731-1A47-C4DACEB2D838}"/>
                </a:ext>
              </a:extLst>
            </p:cNvPr>
            <p:cNvSpPr/>
            <p:nvPr/>
          </p:nvSpPr>
          <p:spPr>
            <a:xfrm rot="5400000">
              <a:off x="8754631" y="807740"/>
              <a:ext cx="1166365" cy="316999"/>
            </a:xfrm>
            <a:prstGeom prst="triangl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0580B6C-5F7B-C714-69A4-9C2B6E9B5D87}"/>
              </a:ext>
            </a:extLst>
          </p:cNvPr>
          <p:cNvSpPr/>
          <p:nvPr/>
        </p:nvSpPr>
        <p:spPr>
          <a:xfrm rot="5400000">
            <a:off x="11767317" y="883247"/>
            <a:ext cx="1166365" cy="316999"/>
          </a:xfrm>
          <a:prstGeom prst="triangl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3CCBEC-05A2-9D3C-F11B-CDAC5F4E25FC}"/>
              </a:ext>
            </a:extLst>
          </p:cNvPr>
          <p:cNvGrpSpPr/>
          <p:nvPr/>
        </p:nvGrpSpPr>
        <p:grpSpPr>
          <a:xfrm>
            <a:off x="2619675" y="-10698"/>
            <a:ext cx="3933097" cy="6858000"/>
            <a:chOff x="2619675" y="-10698"/>
            <a:chExt cx="3933097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CC911CC-B242-3192-A1BA-48F1D15585BD}"/>
                </a:ext>
              </a:extLst>
            </p:cNvPr>
            <p:cNvSpPr/>
            <p:nvPr/>
          </p:nvSpPr>
          <p:spPr>
            <a:xfrm>
              <a:off x="2995523" y="-10698"/>
              <a:ext cx="3001111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24125A-3EBE-6FDC-A602-B29008742CED}"/>
                </a:ext>
              </a:extLst>
            </p:cNvPr>
            <p:cNvSpPr txBox="1"/>
            <p:nvPr/>
          </p:nvSpPr>
          <p:spPr>
            <a:xfrm>
              <a:off x="2619675" y="240538"/>
              <a:ext cx="3933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System </a:t>
              </a:r>
              <a:r>
                <a:rPr lang="en-ZA" sz="32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requirements</a:t>
              </a:r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BD9E528-F9D1-6665-8E56-B7B6002BD49B}"/>
                </a:ext>
              </a:extLst>
            </p:cNvPr>
            <p:cNvSpPr/>
            <p:nvPr/>
          </p:nvSpPr>
          <p:spPr>
            <a:xfrm rot="5400000">
              <a:off x="5568499" y="729306"/>
              <a:ext cx="1166365" cy="316999"/>
            </a:xfrm>
            <a:prstGeom prst="triangl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51B8B4-9810-1246-7701-4826DEDFABD1}"/>
                </a:ext>
              </a:extLst>
            </p:cNvPr>
            <p:cNvSpPr txBox="1"/>
            <p:nvPr/>
          </p:nvSpPr>
          <p:spPr>
            <a:xfrm>
              <a:off x="3212625" y="2040896"/>
              <a:ext cx="300111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Functional </a:t>
              </a:r>
            </a:p>
            <a:p>
              <a:pPr algn="just"/>
              <a:endParaRPr lang="en-ZA" sz="32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just"/>
              <a:r>
                <a:rPr lang="en-ZA" sz="32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Non – functional </a:t>
              </a:r>
            </a:p>
            <a:p>
              <a:endParaRPr lang="en-ZA" sz="32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just"/>
              <a:endParaRPr lang="en-ZA" sz="28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5C7326-F94D-0C80-C88C-3297803B043E}"/>
              </a:ext>
            </a:extLst>
          </p:cNvPr>
          <p:cNvGrpSpPr/>
          <p:nvPr/>
        </p:nvGrpSpPr>
        <p:grpSpPr>
          <a:xfrm>
            <a:off x="-255363" y="-10521"/>
            <a:ext cx="3543736" cy="7535466"/>
            <a:chOff x="-255363" y="-10521"/>
            <a:chExt cx="3543736" cy="75354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356971-6B27-186F-2194-182C9AAB0CEA}"/>
                </a:ext>
              </a:extLst>
            </p:cNvPr>
            <p:cNvSpPr/>
            <p:nvPr/>
          </p:nvSpPr>
          <p:spPr>
            <a:xfrm>
              <a:off x="12008" y="-10521"/>
              <a:ext cx="3001111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500865-C071-EA15-C131-839F5A9AEEF1}"/>
                </a:ext>
              </a:extLst>
            </p:cNvPr>
            <p:cNvSpPr txBox="1"/>
            <p:nvPr/>
          </p:nvSpPr>
          <p:spPr>
            <a:xfrm>
              <a:off x="-255363" y="390274"/>
              <a:ext cx="34734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4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Scope &amp; Objectives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0E364-AD63-D01D-9D32-CA2AC15B195B}"/>
                </a:ext>
              </a:extLst>
            </p:cNvPr>
            <p:cNvSpPr txBox="1"/>
            <p:nvPr/>
          </p:nvSpPr>
          <p:spPr>
            <a:xfrm>
              <a:off x="128762" y="1724896"/>
              <a:ext cx="3001111" cy="580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- Create system to enhance outreach </a:t>
              </a:r>
            </a:p>
            <a:p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- Efficient donation management </a:t>
              </a:r>
            </a:p>
            <a:p>
              <a:pPr marL="342900" indent="-342900">
                <a:buFontTx/>
                <a:buChar char="-"/>
              </a:pPr>
              <a:r>
                <a:rPr lang="en-ZA" sz="2000" dirty="0">
                  <a:solidFill>
                    <a:schemeClr val="bg1"/>
                  </a:solidFill>
                  <a:latin typeface="+mj-lt"/>
                  <a:ea typeface="ADLaM Display" panose="02010000000000000000" pitchFamily="2" charset="0"/>
                  <a:cs typeface="ADLaM Display" panose="02010000000000000000" pitchFamily="2" charset="0"/>
                </a:rPr>
                <a:t>Seamless user experience </a:t>
              </a:r>
            </a:p>
            <a:p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STAKEHOLDERS: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Donors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Beneficiaries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Volunteers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Ladybird Foundation Board Members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Administrative Staff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ZA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- Community Partners</a:t>
              </a:r>
            </a:p>
            <a:p>
              <a:endParaRPr lang="en-ZA" sz="20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just"/>
              <a:endParaRPr lang="en-ZA" sz="2800" dirty="0">
                <a:solidFill>
                  <a:schemeClr val="bg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313AC6B-82FF-0C25-29A7-6948E2184BD2}"/>
                </a:ext>
              </a:extLst>
            </p:cNvPr>
            <p:cNvSpPr/>
            <p:nvPr/>
          </p:nvSpPr>
          <p:spPr>
            <a:xfrm rot="5400000">
              <a:off x="2546691" y="665398"/>
              <a:ext cx="1166365" cy="316999"/>
            </a:xfrm>
            <a:prstGeom prst="triangl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2714FF-0754-E56C-0C3E-7D083B2EE41B}"/>
              </a:ext>
            </a:extLst>
          </p:cNvPr>
          <p:cNvSpPr txBox="1"/>
          <p:nvPr/>
        </p:nvSpPr>
        <p:spPr>
          <a:xfrm>
            <a:off x="9378751" y="1891160"/>
            <a:ext cx="30011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Assumption – users have basic technical skills </a:t>
            </a:r>
          </a:p>
          <a:p>
            <a:endParaRPr lang="en-ZA" sz="20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ZA" sz="20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Constraints – Budget and Timeline limitations </a:t>
            </a:r>
          </a:p>
          <a:p>
            <a:endParaRPr lang="en-ZA" sz="2000" dirty="0"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ZA" sz="2000" dirty="0"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Dependencies – success depends on community engagement 	</a:t>
            </a:r>
          </a:p>
          <a:p>
            <a:endParaRPr lang="en-ZA" sz="2000" dirty="0">
              <a:solidFill>
                <a:schemeClr val="bg1"/>
              </a:solidFill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71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E6D18A-5A94-7938-85F3-8246A6308005}"/>
              </a:ext>
            </a:extLst>
          </p:cNvPr>
          <p:cNvSpPr/>
          <p:nvPr/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Website DevOps </a:t>
            </a:r>
            <a:endParaRPr lang="en-US" sz="4400" b="0" kern="120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EF23123E-DDEF-8067-4298-5A727EEC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86" y="519479"/>
            <a:ext cx="2410097" cy="888274"/>
          </a:xfrm>
          <a:prstGeom prst="rect">
            <a:avLst/>
          </a:prstGeom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top using Notion for everything. The ...">
            <a:extLst>
              <a:ext uri="{FF2B5EF4-FFF2-40B4-BE49-F238E27FC236}">
                <a16:creationId xmlns:a16="http://schemas.microsoft.com/office/drawing/2014/main" id="{60C61461-7E84-49AA-3170-253B56BD0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2789" y="1702644"/>
            <a:ext cx="1939835" cy="9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- Cloud 1">
            <a:extLst>
              <a:ext uri="{FF2B5EF4-FFF2-40B4-BE49-F238E27FC236}">
                <a16:creationId xmlns:a16="http://schemas.microsoft.com/office/drawing/2014/main" id="{11E9A00D-98D3-1E1D-89CE-7DBC82A6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43" y="3726460"/>
            <a:ext cx="2329136" cy="2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4" descr="Microsoft launches Visual Studio Online ...">
            <a:extLst>
              <a:ext uri="{FF2B5EF4-FFF2-40B4-BE49-F238E27FC236}">
                <a16:creationId xmlns:a16="http://schemas.microsoft.com/office/drawing/2014/main" id="{947FBFDD-30A7-A77E-8460-87ED3FB4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8582" y="5184975"/>
            <a:ext cx="2135777" cy="10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: ODBC Task">
            <a:extLst>
              <a:ext uri="{FF2B5EF4-FFF2-40B4-BE49-F238E27FC236}">
                <a16:creationId xmlns:a16="http://schemas.microsoft.com/office/drawing/2014/main" id="{AD3CB4E2-6514-D633-C9B9-FD997B8A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930" y="4076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BFD85C-DE05-8FF0-5085-DC532C672011}"/>
              </a:ext>
            </a:extLst>
          </p:cNvPr>
          <p:cNvSpPr txBox="1"/>
          <p:nvPr/>
        </p:nvSpPr>
        <p:spPr>
          <a:xfrm>
            <a:off x="6859833" y="2002936"/>
            <a:ext cx="86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Notion</a:t>
            </a:r>
          </a:p>
        </p:txBody>
      </p:sp>
    </p:spTree>
    <p:extLst>
      <p:ext uri="{BB962C8B-B14F-4D97-AF65-F5344CB8AC3E}">
        <p14:creationId xmlns:p14="http://schemas.microsoft.com/office/powerpoint/2010/main" val="170175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24DB5-100F-C098-CA9B-F72C167B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1428</Words>
  <Application>Microsoft Office PowerPoint</Application>
  <PresentationFormat>Widescreen</PresentationFormat>
  <Paragraphs>184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ADLaM Display</vt:lpstr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Leigh Rees</dc:creator>
  <cp:lastModifiedBy>Alison Leigh Rees</cp:lastModifiedBy>
  <cp:revision>6</cp:revision>
  <dcterms:created xsi:type="dcterms:W3CDTF">2024-06-12T11:56:57Z</dcterms:created>
  <dcterms:modified xsi:type="dcterms:W3CDTF">2024-07-23T10:26:46Z</dcterms:modified>
</cp:coreProperties>
</file>